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58" r:id="rId4"/>
    <p:sldId id="259" r:id="rId5"/>
    <p:sldId id="269" r:id="rId6"/>
    <p:sldId id="264" r:id="rId7"/>
    <p:sldId id="262" r:id="rId8"/>
    <p:sldId id="265" r:id="rId9"/>
    <p:sldId id="27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.org/admin/include/spaw2/uploads/pdf/handbooks/APT_Final_23Oct06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5F731-3ECE-EF4A-BA0A-54BDC8BA6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529" y="185530"/>
            <a:ext cx="8825658" cy="3329581"/>
          </a:xfrm>
        </p:spPr>
        <p:txBody>
          <a:bodyPr/>
          <a:lstStyle/>
          <a:p>
            <a:pPr algn="ctr"/>
            <a:r>
              <a:rPr lang="en-US" dirty="0"/>
              <a:t>Planning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824E9A-040C-784A-9C65-4785CD8AA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529" y="3634380"/>
            <a:ext cx="8825658" cy="861420"/>
          </a:xfrm>
        </p:spPr>
        <p:txBody>
          <a:bodyPr/>
          <a:lstStyle/>
          <a:p>
            <a:pPr algn="ctr"/>
            <a:r>
              <a:rPr lang="en-US" dirty="0"/>
              <a:t>CARNA Regional Planning Ad Hoc Committee</a:t>
            </a:r>
          </a:p>
          <a:p>
            <a:pPr algn="ctr"/>
            <a:r>
              <a:rPr lang="en-US" dirty="0"/>
              <a:t>GSR Assembly– April 2022</a:t>
            </a:r>
          </a:p>
        </p:txBody>
      </p:sp>
    </p:spTree>
    <p:extLst>
      <p:ext uri="{BB962C8B-B14F-4D97-AF65-F5344CB8AC3E}">
        <p14:creationId xmlns:p14="http://schemas.microsoft.com/office/powerpoint/2010/main" val="3173587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0ECD-3BE2-2D49-BCC1-84C2E97C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745" y="1783305"/>
            <a:ext cx="9404723" cy="1400530"/>
          </a:xfrm>
        </p:spPr>
        <p:txBody>
          <a:bodyPr/>
          <a:lstStyle/>
          <a:p>
            <a:r>
              <a:rPr lang="en-US" dirty="0"/>
              <a:t>Thank you for allowing us to serve!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F5D37-BA71-594E-BC12-AC271F53A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060" y="2869096"/>
            <a:ext cx="8946541" cy="26106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-Your Regional Planning Ad Hoc Committee</a:t>
            </a:r>
          </a:p>
        </p:txBody>
      </p:sp>
    </p:spTree>
    <p:extLst>
      <p:ext uri="{BB962C8B-B14F-4D97-AF65-F5344CB8AC3E}">
        <p14:creationId xmlns:p14="http://schemas.microsoft.com/office/powerpoint/2010/main" val="217741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30A90-769D-590F-EAAB-EC6CE8ED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planning process?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207A3-770D-C9C2-C6E2-F6A6FABC6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71600"/>
            <a:ext cx="8946541" cy="4876799"/>
          </a:xfrm>
        </p:spPr>
        <p:txBody>
          <a:bodyPr>
            <a:normAutofit/>
          </a:bodyPr>
          <a:lstStyle/>
          <a:p>
            <a:r>
              <a:rPr lang="en-US" dirty="0"/>
              <a:t>An inventory process where we survey the fellowship to better understand where we, as a service body, are succeeding and where we can improve</a:t>
            </a:r>
          </a:p>
          <a:p>
            <a:r>
              <a:rPr lang="en-US" dirty="0"/>
              <a:t>We use the original Area Planning Tool </a:t>
            </a:r>
          </a:p>
          <a:p>
            <a:pPr lvl="1"/>
            <a:r>
              <a:rPr lang="en-US" dirty="0">
                <a:hlinkClick r:id="rId2"/>
              </a:rPr>
              <a:t>https://www.na.org/admin/include/spaw2/uploads/pdf/handbooks/APT_Final_23Oct06.pdf</a:t>
            </a:r>
            <a:endParaRPr lang="en-US" dirty="0"/>
          </a:p>
          <a:p>
            <a:r>
              <a:rPr lang="en-US" dirty="0"/>
              <a:t>Seven step process:</a:t>
            </a:r>
          </a:p>
          <a:p>
            <a:pPr lvl="1"/>
            <a:r>
              <a:rPr lang="en-US" dirty="0"/>
              <a:t>Gathering information (Survey development and surveying)</a:t>
            </a:r>
          </a:p>
          <a:p>
            <a:pPr lvl="1"/>
            <a:r>
              <a:rPr lang="en-US" dirty="0"/>
              <a:t>Listing the issues, developing goals, prioritizing: October two-day</a:t>
            </a:r>
          </a:p>
          <a:p>
            <a:pPr lvl="1"/>
            <a:r>
              <a:rPr lang="en-US" dirty="0"/>
              <a:t>Creating approaches and developing approaches: Ad Hoc meeting</a:t>
            </a:r>
          </a:p>
          <a:p>
            <a:pPr lvl="1"/>
            <a:r>
              <a:rPr lang="en-US" dirty="0"/>
              <a:t>Developing/implementing action plans</a:t>
            </a:r>
          </a:p>
        </p:txBody>
      </p:sp>
    </p:spTree>
    <p:extLst>
      <p:ext uri="{BB962C8B-B14F-4D97-AF65-F5344CB8AC3E}">
        <p14:creationId xmlns:p14="http://schemas.microsoft.com/office/powerpoint/2010/main" val="289090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9E6FE-F768-8C41-B303-E7F3876E9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How did we get to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60E3-10CD-B340-B5AD-E01612D78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October two-day 2020 – Group Conscience to have another planning cycle</a:t>
            </a:r>
          </a:p>
          <a:p>
            <a:endParaRPr lang="en-US" sz="2400" dirty="0"/>
          </a:p>
          <a:p>
            <a:r>
              <a:rPr lang="en-US" sz="2400" dirty="0"/>
              <a:t>Regional Planning Survey developed based on feedback and past </a:t>
            </a:r>
            <a:r>
              <a:rPr lang="en-US" sz="2400" dirty="0" err="1"/>
              <a:t>survery</a:t>
            </a:r>
            <a:r>
              <a:rPr lang="en-US" sz="2400" dirty="0"/>
              <a:t>, sent out in September</a:t>
            </a:r>
          </a:p>
          <a:p>
            <a:endParaRPr lang="en-US" sz="2400" dirty="0"/>
          </a:p>
          <a:p>
            <a:r>
              <a:rPr lang="en-US" sz="2400" dirty="0"/>
              <a:t>October two-day 2021: Planning Survey results presented, goals developed and </a:t>
            </a:r>
            <a:r>
              <a:rPr lang="en-US" sz="2400" dirty="0" err="1"/>
              <a:t>prioritzed</a:t>
            </a:r>
            <a:r>
              <a:rPr lang="en-US" sz="2400" dirty="0"/>
              <a:t> </a:t>
            </a:r>
          </a:p>
          <a:p>
            <a:r>
              <a:rPr lang="en-US" sz="2200" dirty="0"/>
              <a:t>Approaches with the highest votes–&gt; </a:t>
            </a:r>
            <a:r>
              <a:rPr lang="en-US" sz="4000" dirty="0"/>
              <a:t>Action Plans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520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6D2D-B5E7-7446-8640-68432CD5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approaches got the most votes?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F90BB-6DFC-074C-9BDA-74295A254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246243"/>
            <a:ext cx="8946541" cy="4159039"/>
          </a:xfrm>
        </p:spPr>
        <p:txBody>
          <a:bodyPr>
            <a:normAutofit/>
          </a:bodyPr>
          <a:lstStyle/>
          <a:p>
            <a:r>
              <a:rPr lang="en-US" sz="2400" dirty="0"/>
              <a:t>Encouraging service outreach / Making Service Attractive</a:t>
            </a:r>
          </a:p>
          <a:p>
            <a:r>
              <a:rPr lang="en-US" sz="2400" dirty="0"/>
              <a:t>Communicating Accomplishments and Goals / Announcing Sub-committee projects</a:t>
            </a:r>
          </a:p>
          <a:p>
            <a:r>
              <a:rPr lang="en-US" sz="2400" dirty="0"/>
              <a:t>Encouraging GSR Assembly Participation</a:t>
            </a:r>
          </a:p>
          <a:p>
            <a:r>
              <a:rPr lang="en-US" sz="2400" dirty="0"/>
              <a:t>Mentorship</a:t>
            </a:r>
          </a:p>
          <a:p>
            <a:r>
              <a:rPr lang="en-US" sz="2400" dirty="0"/>
              <a:t>One Page Info Sheet Given to Areas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6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DC4F-07FC-8240-A522-9B17A1B3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Encouraging Service Outreach /</a:t>
            </a:r>
            <a:br>
              <a:rPr lang="en-US" dirty="0"/>
            </a:br>
            <a:r>
              <a:rPr lang="en-US" dirty="0"/>
              <a:t>	Making Service Attractive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B291-1195-C941-9D14-A9A555ED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841" y="1948071"/>
            <a:ext cx="8946541" cy="4685812"/>
          </a:xfrm>
        </p:spPr>
        <p:txBody>
          <a:bodyPr>
            <a:normAutofit/>
          </a:bodyPr>
          <a:lstStyle/>
          <a:p>
            <a:r>
              <a:rPr lang="en-US" dirty="0"/>
              <a:t>What Task needs to be done: Workshop ideas to help us attract and retain trusted servants</a:t>
            </a:r>
          </a:p>
          <a:p>
            <a:endParaRPr lang="en-US" dirty="0"/>
          </a:p>
          <a:p>
            <a:r>
              <a:rPr lang="en-US" dirty="0"/>
              <a:t>When these task need to be accomplished: </a:t>
            </a:r>
            <a:r>
              <a:rPr lang="en-US" i="1" u="sng" dirty="0"/>
              <a:t>Today!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Coming up next!</a:t>
            </a:r>
          </a:p>
          <a:p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1264885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DC4F-07FC-8240-A522-9B17A1B3F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03022"/>
            <a:ext cx="9404723" cy="1077908"/>
          </a:xfrm>
        </p:spPr>
        <p:txBody>
          <a:bodyPr/>
          <a:lstStyle/>
          <a:p>
            <a:pPr algn="ctr"/>
            <a:r>
              <a:rPr lang="en-US" sz="3600" dirty="0"/>
              <a:t>Mentorship in Service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B291-1195-C941-9D14-A9A555ED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80323"/>
            <a:ext cx="8946541" cy="4621694"/>
          </a:xfrm>
        </p:spPr>
        <p:txBody>
          <a:bodyPr>
            <a:normAutofit/>
          </a:bodyPr>
          <a:lstStyle/>
          <a:p>
            <a:r>
              <a:rPr lang="en-US" dirty="0"/>
              <a:t>What Task needs to be done: Workshop on Mentorship to generate ideas around how to implement mentorship (also helping to retain trusted servants)</a:t>
            </a:r>
          </a:p>
          <a:p>
            <a:endParaRPr lang="en-US" dirty="0"/>
          </a:p>
          <a:p>
            <a:r>
              <a:rPr lang="en-US" dirty="0"/>
              <a:t>When these task need to be accomplished: </a:t>
            </a:r>
            <a:r>
              <a:rPr lang="en-US" i="1" u="sng" dirty="0"/>
              <a:t>October two-day</a:t>
            </a:r>
          </a:p>
          <a:p>
            <a:endParaRPr lang="en-US" dirty="0"/>
          </a:p>
          <a:p>
            <a:r>
              <a:rPr lang="en-US" dirty="0"/>
              <a:t>Who are the trusted servants that will be responsible: </a:t>
            </a:r>
            <a:r>
              <a:rPr lang="en-US" i="1" u="sng" dirty="0"/>
              <a:t>RD team to lead workshop</a:t>
            </a:r>
          </a:p>
          <a:p>
            <a:endParaRPr lang="en-US" dirty="0"/>
          </a:p>
          <a:p>
            <a:r>
              <a:rPr lang="en-US" dirty="0"/>
              <a:t>Today’s second workshop</a:t>
            </a:r>
          </a:p>
        </p:txBody>
      </p:sp>
    </p:spTree>
    <p:extLst>
      <p:ext uri="{BB962C8B-B14F-4D97-AF65-F5344CB8AC3E}">
        <p14:creationId xmlns:p14="http://schemas.microsoft.com/office/powerpoint/2010/main" val="258863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DC4F-07FC-8240-A522-9B17A1B3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Encouraging Participation in the GSR Assembly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B291-1195-C941-9D14-A9A555ED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67339"/>
            <a:ext cx="8946541" cy="41810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Task needs to be done: </a:t>
            </a:r>
            <a:r>
              <a:rPr lang="en-US" i="1" u="sng" dirty="0"/>
              <a:t>Creation of a webpage on the CARNA website followed by mass email &amp; encouraging RCMs to spread the word</a:t>
            </a:r>
            <a:endParaRPr lang="en-US" dirty="0"/>
          </a:p>
          <a:p>
            <a:endParaRPr lang="en-US" dirty="0"/>
          </a:p>
          <a:p>
            <a:r>
              <a:rPr lang="en-US" dirty="0"/>
              <a:t>When these task need to be accomplished: </a:t>
            </a:r>
            <a:r>
              <a:rPr lang="en-US" i="1" u="sng" dirty="0" err="1"/>
              <a:t>Implented</a:t>
            </a:r>
            <a:r>
              <a:rPr lang="en-US" i="1" u="sng" dirty="0"/>
              <a:t> </a:t>
            </a:r>
            <a:r>
              <a:rPr lang="en-US" i="1" u="sng" dirty="0" err="1"/>
              <a:t>Janaury</a:t>
            </a:r>
            <a:r>
              <a:rPr lang="en-US" i="1" u="sng" dirty="0"/>
              <a:t> 2022</a:t>
            </a:r>
            <a:endParaRPr lang="en-US" dirty="0"/>
          </a:p>
          <a:p>
            <a:endParaRPr lang="en-US" dirty="0"/>
          </a:p>
          <a:p>
            <a:r>
              <a:rPr lang="en-US" dirty="0"/>
              <a:t>Who are the trusted servants that will be responsible: </a:t>
            </a:r>
            <a:r>
              <a:rPr lang="en-US" i="1" u="sng" dirty="0"/>
              <a:t>RD Team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Points of accountability: </a:t>
            </a:r>
            <a:r>
              <a:rPr lang="en-US" i="1" u="sng" dirty="0"/>
              <a:t>RD Team and </a:t>
            </a:r>
            <a:r>
              <a:rPr lang="en-US" i="1" u="sng" dirty="0" err="1"/>
              <a:t>webservant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much time and money: </a:t>
            </a:r>
            <a:r>
              <a:rPr lang="en-US" i="1" u="sng" dirty="0"/>
              <a:t>No money, moderate time commitment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29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DC4F-07FC-8240-A522-9B17A1B3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Communicating Accomplishments &amp;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B291-1195-C941-9D14-A9A555ED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186609"/>
            <a:ext cx="8946541" cy="42186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Task needs to be done: At this point, we need to determine whether current policy already contains language that supports the action plan, or if new language is needed</a:t>
            </a:r>
          </a:p>
          <a:p>
            <a:endParaRPr lang="en-US" dirty="0"/>
          </a:p>
          <a:p>
            <a:r>
              <a:rPr lang="en-US" dirty="0"/>
              <a:t>When these task need to be accomplished: </a:t>
            </a:r>
            <a:r>
              <a:rPr lang="en-US" i="1" u="sng" dirty="0"/>
              <a:t>asap</a:t>
            </a:r>
            <a:endParaRPr lang="en-US" dirty="0"/>
          </a:p>
          <a:p>
            <a:endParaRPr lang="en-US" dirty="0"/>
          </a:p>
          <a:p>
            <a:r>
              <a:rPr lang="en-US" dirty="0"/>
              <a:t>Who are the trusted servants that will be responsible: </a:t>
            </a:r>
            <a:r>
              <a:rPr lang="en-US" i="1" u="sng" dirty="0"/>
              <a:t>Policy Chair, or Chair’s designate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Points of accountability: </a:t>
            </a:r>
            <a:r>
              <a:rPr lang="en-US" i="1" u="sng" dirty="0"/>
              <a:t>Policy Chair or Chair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much time and money: </a:t>
            </a:r>
            <a:r>
              <a:rPr lang="en-US" i="1" u="sng" dirty="0"/>
              <a:t>No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95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8DC4F-07FC-8240-A522-9B17A1B3F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03022"/>
            <a:ext cx="9404723" cy="1077908"/>
          </a:xfrm>
        </p:spPr>
        <p:txBody>
          <a:bodyPr/>
          <a:lstStyle/>
          <a:p>
            <a:pPr algn="ctr"/>
            <a:r>
              <a:rPr lang="en-US" sz="4400" dirty="0"/>
              <a:t>One Page Info Sheet Given to Areas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B291-1195-C941-9D14-A9A555ED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97765"/>
            <a:ext cx="8946541" cy="42042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Task needs to be done: Create a one-page hand out that RCMs can take to their Areas to explain concisely what the Region is and what it does</a:t>
            </a:r>
          </a:p>
          <a:p>
            <a:endParaRPr lang="en-US" dirty="0"/>
          </a:p>
          <a:p>
            <a:r>
              <a:rPr lang="en-US" dirty="0"/>
              <a:t>When these task need to be accomplished: </a:t>
            </a:r>
            <a:r>
              <a:rPr lang="en-US" i="1" u="sng" dirty="0"/>
              <a:t>ASAP. This item is the only holdover from the last planning cycle</a:t>
            </a:r>
          </a:p>
          <a:p>
            <a:endParaRPr lang="en-US" dirty="0"/>
          </a:p>
          <a:p>
            <a:r>
              <a:rPr lang="en-US" dirty="0"/>
              <a:t>Who are the trusted servants that will be responsible: </a:t>
            </a:r>
            <a:r>
              <a:rPr lang="en-US" i="1" u="sng" dirty="0"/>
              <a:t>Chairperson to direct the </a:t>
            </a:r>
            <a:r>
              <a:rPr lang="en-US" i="1" u="sng"/>
              <a:t>trusted servant to </a:t>
            </a:r>
            <a:r>
              <a:rPr lang="en-US" i="1" u="sng" dirty="0"/>
              <a:t>write a brief description on what they do</a:t>
            </a:r>
          </a:p>
          <a:p>
            <a:endParaRPr lang="en-US" dirty="0"/>
          </a:p>
          <a:p>
            <a:r>
              <a:rPr lang="en-US" dirty="0"/>
              <a:t>Points of accountability:  </a:t>
            </a:r>
            <a:r>
              <a:rPr lang="en-US" i="1" u="sng" dirty="0"/>
              <a:t>Chairperson</a:t>
            </a:r>
          </a:p>
          <a:p>
            <a:endParaRPr lang="en-US" dirty="0"/>
          </a:p>
          <a:p>
            <a:r>
              <a:rPr lang="en-US" dirty="0"/>
              <a:t>How much time and money: </a:t>
            </a:r>
            <a:r>
              <a:rPr lang="en-US" i="1" u="sng" dirty="0"/>
              <a:t>No money, moderate time</a:t>
            </a:r>
          </a:p>
        </p:txBody>
      </p:sp>
    </p:spTree>
    <p:extLst>
      <p:ext uri="{BB962C8B-B14F-4D97-AF65-F5344CB8AC3E}">
        <p14:creationId xmlns:p14="http://schemas.microsoft.com/office/powerpoint/2010/main" val="1857254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1248</TotalTime>
  <Words>572</Words>
  <Application>Microsoft Macintosh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Planning Update</vt:lpstr>
      <vt:lpstr>What is the planning process?</vt:lpstr>
      <vt:lpstr>How did we get to today</vt:lpstr>
      <vt:lpstr>Which approaches got the most votes?</vt:lpstr>
      <vt:lpstr>Encouraging Service Outreach /  Making Service Attractive</vt:lpstr>
      <vt:lpstr>Mentorship in Service </vt:lpstr>
      <vt:lpstr>Encouraging Participation in the GSR Assembly </vt:lpstr>
      <vt:lpstr>Communicating Accomplishments &amp; Goals</vt:lpstr>
      <vt:lpstr>One Page Info Sheet Given to Areas </vt:lpstr>
      <vt:lpstr>Thank you for allowing us to serve!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Plans</dc:title>
  <dc:creator>David Hamilton</dc:creator>
  <cp:lastModifiedBy>David Hamilton</cp:lastModifiedBy>
  <cp:revision>13</cp:revision>
  <dcterms:created xsi:type="dcterms:W3CDTF">2019-12-21T13:46:30Z</dcterms:created>
  <dcterms:modified xsi:type="dcterms:W3CDTF">2022-04-16T14:54:56Z</dcterms:modified>
</cp:coreProperties>
</file>