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6" r:id="rId3"/>
    <p:sldId id="261" r:id="rId4"/>
    <p:sldId id="259" r:id="rId5"/>
    <p:sldId id="258"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10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4146" cy="365125"/>
          </a:xfrm>
          <a:prstGeom prst="rect">
            <a:avLst/>
          </a:prstGeom>
        </p:spPr>
        <p:txBody>
          <a:bodyPr vert="horz" lIns="91440" tIns="45720" rIns="91440" bIns="45720" rtlCol="0">
            <a:normAutofit/>
          </a:bodyPr>
          <a:lstStyle/>
          <a:p>
            <a:endParaRPr lang="en-US"/>
          </a:p>
        </p:txBody>
      </p:sp>
      <p:sp>
        <p:nvSpPr>
          <p:cNvPr id="3" name="Notes Placeholder 2"/>
          <p:cNvSpPr>
            <a:spLocks noGrp="1"/>
          </p:cNvSpPr>
          <p:nvPr>
            <p:ph type="body" idx="1"/>
          </p:nvPr>
        </p:nvSpPr>
        <p:spPr>
          <a:xfrm>
            <a:off x="685800" y="2360613"/>
            <a:ext cx="5486400" cy="4341813"/>
          </a:xfrm>
          <a:prstGeom prst="rect">
            <a:avLst/>
          </a:prstGeom>
        </p:spPr>
        <p:txBody>
          <a:bodyPr vert="horz" lIns="91440" tIns="45720" rIns="91440" bIns="45720" rtlCol="0">
            <a:normAutofit/>
          </a:bodyPr>
          <a:lstStyle/>
          <a:p>
            <a:pPr lvl="0"/>
            <a:r>
              <a:rPr lang="en-US"/>
              <a:t>Click to edit Master text styles</a:t>
            </a:r>
          </a:p>
        </p:txBody>
      </p:sp>
    </p:spTree>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mn-lt"/>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a:xfrm>
            <a:off x="685800" y="2360613"/>
            <a:ext cx="5486400" cy="4341813"/>
          </a:xfrm>
          <a:prstGeom prst="rect">
            <a:avLst/>
          </a:prstGeom>
        </p:spPr>
        <p:txBody>
          <a:bodyPr vert="horz" lIns="91440" tIns="45720" rIns="91440" bIns="45720" rtlCol="0">
            <a:normAutofit/>
          </a:bodyPr>
          <a:lstStyle/>
          <a:p>
            <a:r>
              <a:rPr lang="en-US" dirty="0"/>
              <a:t>World Service Conference 2026 — Report to the CARNA Region</a:t>
            </a:r>
          </a:p>
          <a:p>
            <a:r>
              <a:rPr lang="en-US" dirty="0"/>
              <a:t>It was the honor of my recovery to represent CARNA at the 2026 World Service Conference. Gathered under the theme “Our Common Welfare,” the week reminded me that our First Tradition is not an abstraction — it is the living agreement that keeps our fellowship whole.</a:t>
            </a:r>
          </a:p>
          <a:p>
            <a:r>
              <a:rPr lang="en-US" dirty="0"/>
              <a:t>I came home changed: more grounded in our primary purpose, clearer about where we are headed, and carrying renewed energy and a deepened commitment to serve our region. This report captures what I witnessed, what moved me personally, and what I am bringing back to CARNA.</a:t>
            </a: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a:xfrm>
            <a:off x="685800" y="2360613"/>
            <a:ext cx="5486400" cy="4341813"/>
          </a:xfrm>
          <a:prstGeom prst="rect">
            <a:avLst/>
          </a:prstGeom>
        </p:spPr>
        <p:txBody>
          <a:bodyPr vert="horz" lIns="91440" tIns="45720" rIns="91440" bIns="45720" rtlCol="0">
            <a:normAutofit/>
          </a:bodyPr>
          <a:lstStyle/>
          <a:p>
            <a:r>
              <a:rPr lang="en-US" dirty="0"/>
              <a:t>Global attendance and unity. Carrying the conscience and voice of our region was a profound responsibility. Sitting among delegates from around the world, I felt the unity of a worldwide fellowship that shares one primary purpose — to carry the message to the addict who still suffers.</a:t>
            </a:r>
          </a:p>
          <a:p>
            <a:r>
              <a:rPr lang="en-US" dirty="0"/>
              <a:t>Despite different languages, cultures, and customs, we were undeniably one. That sense of shared welfare — that what helps one region ultimately helps us all — set the tone for everything that followed and is the spirit I want to carry home to CARNA.</a:t>
            </a: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a:xfrm>
            <a:off x="685800" y="2360613"/>
            <a:ext cx="5486400" cy="4341813"/>
          </a:xfrm>
          <a:prstGeom prst="rect">
            <a:avLst/>
          </a:prstGeom>
        </p:spPr>
        <p:txBody>
          <a:bodyPr vert="horz" lIns="91440" tIns="45720" rIns="91440" bIns="45720" rtlCol="0">
            <a:normAutofit/>
          </a:bodyPr>
          <a:lstStyle/>
          <a:p>
            <a:r>
              <a:rPr lang="en-US" dirty="0"/>
              <a:t>One fellowship, one conscience. Opening the conference with the Serenity Prayer spoken in over 35 languages is something I will never forget — it was the sound of unity itself.</a:t>
            </a:r>
          </a:p>
          <a:p>
            <a:r>
              <a:rPr lang="en-US" dirty="0"/>
              <a:t>From the risers, the full Saturday-to-Saturday schedule and the scale of the gathering came into focus: WSC by the numbers — 127 regions and 6 zones represented. Learning how the queue and floor process works gave me real appreciation for how a fellowship this large still moves as one body and one conscience.</a:t>
            </a: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a:xfrm>
            <a:off x="685800" y="2360613"/>
            <a:ext cx="5486400" cy="4341813"/>
          </a:xfrm>
          <a:prstGeom prst="rect">
            <a:avLst/>
          </a:prstGeom>
        </p:spPr>
        <p:txBody>
          <a:bodyPr vert="horz" lIns="91440" tIns="45720" rIns="91440" bIns="45720" rtlCol="0">
            <a:normAutofit/>
          </a:bodyPr>
          <a:lstStyle/>
          <a:p>
            <a:r>
              <a:rPr lang="en-US" dirty="0"/>
              <a:t>Working in small groups. The breakout sessions were the best part of the week. Working in small groups with ADs from other countries and from across the United States, we did the real work of service — strategic planning, prioritizing needs and goals, and sharing our service successes and wins.</a:t>
            </a:r>
          </a:p>
          <a:p>
            <a:r>
              <a:rPr lang="en-US" dirty="0"/>
              <a:t>What struck me most was how similar our opportunities and challenges are, no matter where we serve. We traded practical solutions, celebrated one another’s accomplishments, and left with concrete ideas to help our fellowship grow and further carry the message in CARNA.</a:t>
            </a: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a:xfrm>
            <a:off x="685800" y="2360613"/>
            <a:ext cx="5486400" cy="4341813"/>
          </a:xfrm>
          <a:prstGeom prst="rect">
            <a:avLst/>
          </a:prstGeom>
        </p:spPr>
        <p:txBody>
          <a:bodyPr vert="horz" lIns="91440" tIns="45720" rIns="91440" bIns="45720" rtlCol="0">
            <a:normAutofit/>
          </a:bodyPr>
          <a:lstStyle/>
          <a:p>
            <a:r>
              <a:rPr lang="en-US" dirty="0"/>
              <a:t>Meeting the World Board and NAWS staff. The visit and tour of the World Service Office brought our global structure to life — the H&amp;I room, the Jimmy K logo, shelves of literature in dozens of languages, keytags, medallions, IPs, and the historical documents and memorabilia that hold our story.</a:t>
            </a:r>
          </a:p>
          <a:p>
            <a:r>
              <a:rPr lang="en-US" dirty="0"/>
              <a:t>Meeting and interacting with the World Board and NAWS staff was a personal highlight. They were approachable, humble, and clearly servants first. Putting faces and real conversations to the names behind our literature and services deepened my trust in our world services and my understanding of how much dedicated work supports our message.</a:t>
            </a: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a:xfrm>
            <a:off x="685800" y="2360613"/>
            <a:ext cx="5486400" cy="4341813"/>
          </a:xfrm>
          <a:prstGeom prst="rect">
            <a:avLst/>
          </a:prstGeom>
        </p:spPr>
        <p:txBody>
          <a:bodyPr vert="horz" lIns="91440" tIns="45720" rIns="91440" bIns="45720" rtlCol="0">
            <a:normAutofit/>
          </a:bodyPr>
          <a:lstStyle/>
          <a:p>
            <a:r>
              <a:rPr lang="en-US" dirty="0"/>
              <a:t>Decision-making: success and challenge. The moment that summed up NA “as such” brought me to tears — it captured exactly why we do this work. On the business of the conference, there was real success, and there were challenges as we worked through new processes.</a:t>
            </a:r>
          </a:p>
          <a:p>
            <a:r>
              <a:rPr lang="en-US" dirty="0"/>
              <a:t>Even so, the Consensus-Based Decision Making (CBDM) process proved to be both efficient and fair, giving every region a genuine voice while allowing us to move forward together.</a:t>
            </a:r>
          </a:p>
          <a:p>
            <a:r>
              <a:rPr lang="en-US" dirty="0"/>
              <a:t>Bringing it home. I return to CARNA with new insight, renewed energy, and a firm commitment to serve — to share what I learned, support our trusted servants, and help us further carry the message. Honored, blessed, and grateful.</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36A7-5EC0-8648-ACF0-A4A27106B6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D32A-5115-0497-33E7-280163D94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9A0862-9E79-3DC8-FD4D-0244DDDF841B}"/>
              </a:ext>
            </a:extLst>
          </p:cNvPr>
          <p:cNvSpPr>
            <a:spLocks noGrp="1"/>
          </p:cNvSpPr>
          <p:nvPr>
            <p:ph type="dt" sz="half" idx="10"/>
          </p:nvPr>
        </p:nvSpPr>
        <p:spPr/>
        <p:txBody>
          <a:bodyPr/>
          <a:lstStyle/>
          <a:p>
            <a:fld id="{A199B14A-2A3B-4EB8-AFAA-22031AF3D149}" type="datetimeFigureOut">
              <a:rPr lang="en-US" smtClean="0"/>
              <a:t>6/20/2026</a:t>
            </a:fld>
            <a:endParaRPr lang="en-US"/>
          </a:p>
        </p:txBody>
      </p:sp>
      <p:sp>
        <p:nvSpPr>
          <p:cNvPr id="5" name="Footer Placeholder 4">
            <a:extLst>
              <a:ext uri="{FF2B5EF4-FFF2-40B4-BE49-F238E27FC236}">
                <a16:creationId xmlns:a16="http://schemas.microsoft.com/office/drawing/2014/main" id="{16A837DA-8158-0B32-585A-D70CF721A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7AAAB-14BC-DDC8-CFAB-926DB52AD3D0}"/>
              </a:ext>
            </a:extLst>
          </p:cNvPr>
          <p:cNvSpPr>
            <a:spLocks noGrp="1"/>
          </p:cNvSpPr>
          <p:nvPr>
            <p:ph type="sldNum" sz="quarter" idx="12"/>
          </p:nvPr>
        </p:nvSpPr>
        <p:spPr/>
        <p:txBody>
          <a:bodyPr/>
          <a:lstStyle/>
          <a:p>
            <a:fld id="{0DDD09FF-A83F-4D95-8B7D-C649A62E0AAD}" type="slidenum">
              <a:rPr lang="en-US" smtClean="0"/>
              <a:t>‹#›</a:t>
            </a:fld>
            <a:endParaRPr lang="en-US"/>
          </a:p>
        </p:txBody>
      </p:sp>
    </p:spTree>
    <p:extLst>
      <p:ext uri="{BB962C8B-B14F-4D97-AF65-F5344CB8AC3E}">
        <p14:creationId xmlns:p14="http://schemas.microsoft.com/office/powerpoint/2010/main" val="360104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1D50-E097-8BD0-4E11-A3B18A9A34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12726E-8F30-B774-D18D-BF03383BAA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BA71A-0F54-F0E8-6702-A52B6ED2875A}"/>
              </a:ext>
            </a:extLst>
          </p:cNvPr>
          <p:cNvSpPr>
            <a:spLocks noGrp="1"/>
          </p:cNvSpPr>
          <p:nvPr>
            <p:ph type="dt" sz="half" idx="10"/>
          </p:nvPr>
        </p:nvSpPr>
        <p:spPr/>
        <p:txBody>
          <a:bodyPr/>
          <a:lstStyle/>
          <a:p>
            <a:fld id="{A199B14A-2A3B-4EB8-AFAA-22031AF3D149}" type="datetimeFigureOut">
              <a:rPr lang="en-US" smtClean="0"/>
              <a:t>6/20/2026</a:t>
            </a:fld>
            <a:endParaRPr lang="en-US"/>
          </a:p>
        </p:txBody>
      </p:sp>
      <p:sp>
        <p:nvSpPr>
          <p:cNvPr id="5" name="Footer Placeholder 4">
            <a:extLst>
              <a:ext uri="{FF2B5EF4-FFF2-40B4-BE49-F238E27FC236}">
                <a16:creationId xmlns:a16="http://schemas.microsoft.com/office/drawing/2014/main" id="{BE29B3D6-E9FF-5E0D-26BF-69216228E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B4C91-E9B9-F2EC-8921-5EC7987034FA}"/>
              </a:ext>
            </a:extLst>
          </p:cNvPr>
          <p:cNvSpPr>
            <a:spLocks noGrp="1"/>
          </p:cNvSpPr>
          <p:nvPr>
            <p:ph type="sldNum" sz="quarter" idx="12"/>
          </p:nvPr>
        </p:nvSpPr>
        <p:spPr/>
        <p:txBody>
          <a:bodyPr/>
          <a:lstStyle/>
          <a:p>
            <a:fld id="{0DDD09FF-A83F-4D95-8B7D-C649A62E0AAD}" type="slidenum">
              <a:rPr lang="en-US" smtClean="0"/>
              <a:t>‹#›</a:t>
            </a:fld>
            <a:endParaRPr lang="en-US"/>
          </a:p>
        </p:txBody>
      </p:sp>
    </p:spTree>
    <p:extLst>
      <p:ext uri="{BB962C8B-B14F-4D97-AF65-F5344CB8AC3E}">
        <p14:creationId xmlns:p14="http://schemas.microsoft.com/office/powerpoint/2010/main" val="400407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F98180-ECB0-B1E3-576F-41A41A40B8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4A0944-AF70-319E-64F2-189D72E1BD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58932-28E4-7CA8-3849-CC34291244E3}"/>
              </a:ext>
            </a:extLst>
          </p:cNvPr>
          <p:cNvSpPr>
            <a:spLocks noGrp="1"/>
          </p:cNvSpPr>
          <p:nvPr>
            <p:ph type="dt" sz="half" idx="10"/>
          </p:nvPr>
        </p:nvSpPr>
        <p:spPr/>
        <p:txBody>
          <a:bodyPr/>
          <a:lstStyle/>
          <a:p>
            <a:fld id="{A199B14A-2A3B-4EB8-AFAA-22031AF3D149}" type="datetimeFigureOut">
              <a:rPr lang="en-US" smtClean="0"/>
              <a:t>6/20/2026</a:t>
            </a:fld>
            <a:endParaRPr lang="en-US"/>
          </a:p>
        </p:txBody>
      </p:sp>
      <p:sp>
        <p:nvSpPr>
          <p:cNvPr id="5" name="Footer Placeholder 4">
            <a:extLst>
              <a:ext uri="{FF2B5EF4-FFF2-40B4-BE49-F238E27FC236}">
                <a16:creationId xmlns:a16="http://schemas.microsoft.com/office/drawing/2014/main" id="{B6C44EC6-5761-E842-71CD-F45F9C375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31CAA-E3AB-749F-EFEE-2D8F630AC924}"/>
              </a:ext>
            </a:extLst>
          </p:cNvPr>
          <p:cNvSpPr>
            <a:spLocks noGrp="1"/>
          </p:cNvSpPr>
          <p:nvPr>
            <p:ph type="sldNum" sz="quarter" idx="12"/>
          </p:nvPr>
        </p:nvSpPr>
        <p:spPr/>
        <p:txBody>
          <a:bodyPr/>
          <a:lstStyle/>
          <a:p>
            <a:fld id="{0DDD09FF-A83F-4D95-8B7D-C649A62E0AAD}" type="slidenum">
              <a:rPr lang="en-US" smtClean="0"/>
              <a:t>‹#›</a:t>
            </a:fld>
            <a:endParaRPr lang="en-US"/>
          </a:p>
        </p:txBody>
      </p:sp>
    </p:spTree>
    <p:extLst>
      <p:ext uri="{BB962C8B-B14F-4D97-AF65-F5344CB8AC3E}">
        <p14:creationId xmlns:p14="http://schemas.microsoft.com/office/powerpoint/2010/main" val="174655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746B4-5510-B9D1-D440-DAE04BBD9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9BA02-78C2-4915-895C-D0F7A08417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8B551-E0D4-0A28-8F75-D421A891FF67}"/>
              </a:ext>
            </a:extLst>
          </p:cNvPr>
          <p:cNvSpPr>
            <a:spLocks noGrp="1"/>
          </p:cNvSpPr>
          <p:nvPr>
            <p:ph type="dt" sz="half" idx="10"/>
          </p:nvPr>
        </p:nvSpPr>
        <p:spPr/>
        <p:txBody>
          <a:bodyPr/>
          <a:lstStyle/>
          <a:p>
            <a:fld id="{A199B14A-2A3B-4EB8-AFAA-22031AF3D149}" type="datetimeFigureOut">
              <a:rPr lang="en-US" smtClean="0"/>
              <a:t>6/20/2026</a:t>
            </a:fld>
            <a:endParaRPr lang="en-US"/>
          </a:p>
        </p:txBody>
      </p:sp>
      <p:sp>
        <p:nvSpPr>
          <p:cNvPr id="5" name="Footer Placeholder 4">
            <a:extLst>
              <a:ext uri="{FF2B5EF4-FFF2-40B4-BE49-F238E27FC236}">
                <a16:creationId xmlns:a16="http://schemas.microsoft.com/office/drawing/2014/main" id="{CA08D41D-EDF3-C793-F2F2-195F13995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DB7CC-F953-3BCB-F72F-F8ACCF4E0441}"/>
              </a:ext>
            </a:extLst>
          </p:cNvPr>
          <p:cNvSpPr>
            <a:spLocks noGrp="1"/>
          </p:cNvSpPr>
          <p:nvPr>
            <p:ph type="sldNum" sz="quarter" idx="12"/>
          </p:nvPr>
        </p:nvSpPr>
        <p:spPr/>
        <p:txBody>
          <a:bodyPr/>
          <a:lstStyle/>
          <a:p>
            <a:fld id="{0DDD09FF-A83F-4D95-8B7D-C649A62E0AAD}" type="slidenum">
              <a:rPr lang="en-US" smtClean="0"/>
              <a:t>‹#›</a:t>
            </a:fld>
            <a:endParaRPr lang="en-US"/>
          </a:p>
        </p:txBody>
      </p:sp>
    </p:spTree>
    <p:extLst>
      <p:ext uri="{BB962C8B-B14F-4D97-AF65-F5344CB8AC3E}">
        <p14:creationId xmlns:p14="http://schemas.microsoft.com/office/powerpoint/2010/main" val="400176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8F13C-E0A2-092C-1E26-33326BB5D3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5BCBD4-7A52-285E-615F-85C223F981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CE94D8-9193-F3CF-1EEE-367FE4533EFF}"/>
              </a:ext>
            </a:extLst>
          </p:cNvPr>
          <p:cNvSpPr>
            <a:spLocks noGrp="1"/>
          </p:cNvSpPr>
          <p:nvPr>
            <p:ph type="dt" sz="half" idx="10"/>
          </p:nvPr>
        </p:nvSpPr>
        <p:spPr/>
        <p:txBody>
          <a:bodyPr/>
          <a:lstStyle/>
          <a:p>
            <a:fld id="{A199B14A-2A3B-4EB8-AFAA-22031AF3D149}" type="datetimeFigureOut">
              <a:rPr lang="en-US" smtClean="0"/>
              <a:t>6/20/2026</a:t>
            </a:fld>
            <a:endParaRPr lang="en-US"/>
          </a:p>
        </p:txBody>
      </p:sp>
      <p:sp>
        <p:nvSpPr>
          <p:cNvPr id="5" name="Footer Placeholder 4">
            <a:extLst>
              <a:ext uri="{FF2B5EF4-FFF2-40B4-BE49-F238E27FC236}">
                <a16:creationId xmlns:a16="http://schemas.microsoft.com/office/drawing/2014/main" id="{86C59F3D-A959-0F3B-1D7B-33C638902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B33FC-5939-2067-1CFE-2F7C19C72E91}"/>
              </a:ext>
            </a:extLst>
          </p:cNvPr>
          <p:cNvSpPr>
            <a:spLocks noGrp="1"/>
          </p:cNvSpPr>
          <p:nvPr>
            <p:ph type="sldNum" sz="quarter" idx="12"/>
          </p:nvPr>
        </p:nvSpPr>
        <p:spPr/>
        <p:txBody>
          <a:bodyPr/>
          <a:lstStyle/>
          <a:p>
            <a:fld id="{0DDD09FF-A83F-4D95-8B7D-C649A62E0AAD}" type="slidenum">
              <a:rPr lang="en-US" smtClean="0"/>
              <a:t>‹#›</a:t>
            </a:fld>
            <a:endParaRPr lang="en-US"/>
          </a:p>
        </p:txBody>
      </p:sp>
    </p:spTree>
    <p:extLst>
      <p:ext uri="{BB962C8B-B14F-4D97-AF65-F5344CB8AC3E}">
        <p14:creationId xmlns:p14="http://schemas.microsoft.com/office/powerpoint/2010/main" val="357916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985A-C5A6-A5C1-32A1-60E06FF5C3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4F8D8-76FD-7168-2322-922502B456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8F240E-35A1-B0AA-7573-56E0942876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D92F9D-8DE0-52C3-160E-F2DB6C51C6E7}"/>
              </a:ext>
            </a:extLst>
          </p:cNvPr>
          <p:cNvSpPr>
            <a:spLocks noGrp="1"/>
          </p:cNvSpPr>
          <p:nvPr>
            <p:ph type="dt" sz="half" idx="10"/>
          </p:nvPr>
        </p:nvSpPr>
        <p:spPr/>
        <p:txBody>
          <a:bodyPr/>
          <a:lstStyle/>
          <a:p>
            <a:fld id="{A199B14A-2A3B-4EB8-AFAA-22031AF3D149}" type="datetimeFigureOut">
              <a:rPr lang="en-US" smtClean="0"/>
              <a:t>6/20/2026</a:t>
            </a:fld>
            <a:endParaRPr lang="en-US"/>
          </a:p>
        </p:txBody>
      </p:sp>
      <p:sp>
        <p:nvSpPr>
          <p:cNvPr id="6" name="Footer Placeholder 5">
            <a:extLst>
              <a:ext uri="{FF2B5EF4-FFF2-40B4-BE49-F238E27FC236}">
                <a16:creationId xmlns:a16="http://schemas.microsoft.com/office/drawing/2014/main" id="{9F3045EC-B83E-75DB-B32A-3EC962C36F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2CEB7C-3741-4BC1-7E59-3E741FF0B2CE}"/>
              </a:ext>
            </a:extLst>
          </p:cNvPr>
          <p:cNvSpPr>
            <a:spLocks noGrp="1"/>
          </p:cNvSpPr>
          <p:nvPr>
            <p:ph type="sldNum" sz="quarter" idx="12"/>
          </p:nvPr>
        </p:nvSpPr>
        <p:spPr/>
        <p:txBody>
          <a:bodyPr/>
          <a:lstStyle/>
          <a:p>
            <a:fld id="{0DDD09FF-A83F-4D95-8B7D-C649A62E0AAD}" type="slidenum">
              <a:rPr lang="en-US" smtClean="0"/>
              <a:t>‹#›</a:t>
            </a:fld>
            <a:endParaRPr lang="en-US"/>
          </a:p>
        </p:txBody>
      </p:sp>
    </p:spTree>
    <p:extLst>
      <p:ext uri="{BB962C8B-B14F-4D97-AF65-F5344CB8AC3E}">
        <p14:creationId xmlns:p14="http://schemas.microsoft.com/office/powerpoint/2010/main" val="362220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803AA-8B71-C783-6098-1A1DFF6605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56B247-9C28-B352-753B-0EB407B346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04C196-CA87-FB4A-B24D-ADEA3D9D6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8012BB-C79E-0F73-9B3F-BE43BE076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436AA7-EAB1-E26A-50B5-8E73737DF5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C2E3B4-AE21-7522-B69F-0CAD42DC31A9}"/>
              </a:ext>
            </a:extLst>
          </p:cNvPr>
          <p:cNvSpPr>
            <a:spLocks noGrp="1"/>
          </p:cNvSpPr>
          <p:nvPr>
            <p:ph type="dt" sz="half" idx="10"/>
          </p:nvPr>
        </p:nvSpPr>
        <p:spPr/>
        <p:txBody>
          <a:bodyPr/>
          <a:lstStyle/>
          <a:p>
            <a:fld id="{A199B14A-2A3B-4EB8-AFAA-22031AF3D149}" type="datetimeFigureOut">
              <a:rPr lang="en-US" smtClean="0"/>
              <a:t>6/20/2026</a:t>
            </a:fld>
            <a:endParaRPr lang="en-US"/>
          </a:p>
        </p:txBody>
      </p:sp>
      <p:sp>
        <p:nvSpPr>
          <p:cNvPr id="8" name="Footer Placeholder 7">
            <a:extLst>
              <a:ext uri="{FF2B5EF4-FFF2-40B4-BE49-F238E27FC236}">
                <a16:creationId xmlns:a16="http://schemas.microsoft.com/office/drawing/2014/main" id="{01870727-4354-4D0B-F2A9-55C2662C12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02F262-0AAF-55A9-8A58-634D81400E28}"/>
              </a:ext>
            </a:extLst>
          </p:cNvPr>
          <p:cNvSpPr>
            <a:spLocks noGrp="1"/>
          </p:cNvSpPr>
          <p:nvPr>
            <p:ph type="sldNum" sz="quarter" idx="12"/>
          </p:nvPr>
        </p:nvSpPr>
        <p:spPr/>
        <p:txBody>
          <a:bodyPr/>
          <a:lstStyle/>
          <a:p>
            <a:fld id="{0DDD09FF-A83F-4D95-8B7D-C649A62E0AAD}" type="slidenum">
              <a:rPr lang="en-US" smtClean="0"/>
              <a:t>‹#›</a:t>
            </a:fld>
            <a:endParaRPr lang="en-US"/>
          </a:p>
        </p:txBody>
      </p:sp>
    </p:spTree>
    <p:extLst>
      <p:ext uri="{BB962C8B-B14F-4D97-AF65-F5344CB8AC3E}">
        <p14:creationId xmlns:p14="http://schemas.microsoft.com/office/powerpoint/2010/main" val="69874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3F78-D4E9-9C6F-3B1A-46C4DE61B5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81AD7A-C9B6-7938-8D58-F725FEA69DFA}"/>
              </a:ext>
            </a:extLst>
          </p:cNvPr>
          <p:cNvSpPr>
            <a:spLocks noGrp="1"/>
          </p:cNvSpPr>
          <p:nvPr>
            <p:ph type="dt" sz="half" idx="10"/>
          </p:nvPr>
        </p:nvSpPr>
        <p:spPr/>
        <p:txBody>
          <a:bodyPr/>
          <a:lstStyle/>
          <a:p>
            <a:fld id="{A199B14A-2A3B-4EB8-AFAA-22031AF3D149}" type="datetimeFigureOut">
              <a:rPr lang="en-US" smtClean="0"/>
              <a:t>6/20/2026</a:t>
            </a:fld>
            <a:endParaRPr lang="en-US"/>
          </a:p>
        </p:txBody>
      </p:sp>
      <p:sp>
        <p:nvSpPr>
          <p:cNvPr id="4" name="Footer Placeholder 3">
            <a:extLst>
              <a:ext uri="{FF2B5EF4-FFF2-40B4-BE49-F238E27FC236}">
                <a16:creationId xmlns:a16="http://schemas.microsoft.com/office/drawing/2014/main" id="{F725E47B-9109-30D5-16BC-EB12E20EB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F68451-B408-9497-184D-145BF5BB8623}"/>
              </a:ext>
            </a:extLst>
          </p:cNvPr>
          <p:cNvSpPr>
            <a:spLocks noGrp="1"/>
          </p:cNvSpPr>
          <p:nvPr>
            <p:ph type="sldNum" sz="quarter" idx="12"/>
          </p:nvPr>
        </p:nvSpPr>
        <p:spPr/>
        <p:txBody>
          <a:bodyPr/>
          <a:lstStyle/>
          <a:p>
            <a:fld id="{0DDD09FF-A83F-4D95-8B7D-C649A62E0AAD}" type="slidenum">
              <a:rPr lang="en-US" smtClean="0"/>
              <a:t>‹#›</a:t>
            </a:fld>
            <a:endParaRPr lang="en-US"/>
          </a:p>
        </p:txBody>
      </p:sp>
    </p:spTree>
    <p:extLst>
      <p:ext uri="{BB962C8B-B14F-4D97-AF65-F5344CB8AC3E}">
        <p14:creationId xmlns:p14="http://schemas.microsoft.com/office/powerpoint/2010/main" val="313625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8004C-21EB-819B-03C9-7BA265D522D6}"/>
              </a:ext>
            </a:extLst>
          </p:cNvPr>
          <p:cNvSpPr>
            <a:spLocks noGrp="1"/>
          </p:cNvSpPr>
          <p:nvPr>
            <p:ph type="dt" sz="half" idx="10"/>
          </p:nvPr>
        </p:nvSpPr>
        <p:spPr/>
        <p:txBody>
          <a:bodyPr/>
          <a:lstStyle/>
          <a:p>
            <a:fld id="{A199B14A-2A3B-4EB8-AFAA-22031AF3D149}" type="datetimeFigureOut">
              <a:rPr lang="en-US" smtClean="0"/>
              <a:t>6/20/2026</a:t>
            </a:fld>
            <a:endParaRPr lang="en-US"/>
          </a:p>
        </p:txBody>
      </p:sp>
      <p:sp>
        <p:nvSpPr>
          <p:cNvPr id="3" name="Footer Placeholder 2">
            <a:extLst>
              <a:ext uri="{FF2B5EF4-FFF2-40B4-BE49-F238E27FC236}">
                <a16:creationId xmlns:a16="http://schemas.microsoft.com/office/drawing/2014/main" id="{EAD20B18-C85B-0112-F8E0-3D4649F73D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DA0CCE-DAE5-6534-CD38-5805B3BCEFE0}"/>
              </a:ext>
            </a:extLst>
          </p:cNvPr>
          <p:cNvSpPr>
            <a:spLocks noGrp="1"/>
          </p:cNvSpPr>
          <p:nvPr>
            <p:ph type="sldNum" sz="quarter" idx="12"/>
          </p:nvPr>
        </p:nvSpPr>
        <p:spPr/>
        <p:txBody>
          <a:bodyPr/>
          <a:lstStyle/>
          <a:p>
            <a:fld id="{0DDD09FF-A83F-4D95-8B7D-C649A62E0AAD}" type="slidenum">
              <a:rPr lang="en-US" smtClean="0"/>
              <a:t>‹#›</a:t>
            </a:fld>
            <a:endParaRPr lang="en-US"/>
          </a:p>
        </p:txBody>
      </p:sp>
    </p:spTree>
    <p:extLst>
      <p:ext uri="{BB962C8B-B14F-4D97-AF65-F5344CB8AC3E}">
        <p14:creationId xmlns:p14="http://schemas.microsoft.com/office/powerpoint/2010/main" val="410719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1492-9280-2BA8-38F1-ED46240924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E9490-2CCF-D0F6-42C3-4E836D5FA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E08222-0C0C-FD6C-5F7C-A96C01B87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8404D-6BA8-983E-0D96-5E8905F4CA40}"/>
              </a:ext>
            </a:extLst>
          </p:cNvPr>
          <p:cNvSpPr>
            <a:spLocks noGrp="1"/>
          </p:cNvSpPr>
          <p:nvPr>
            <p:ph type="dt" sz="half" idx="10"/>
          </p:nvPr>
        </p:nvSpPr>
        <p:spPr/>
        <p:txBody>
          <a:bodyPr/>
          <a:lstStyle/>
          <a:p>
            <a:fld id="{A199B14A-2A3B-4EB8-AFAA-22031AF3D149}" type="datetimeFigureOut">
              <a:rPr lang="en-US" smtClean="0"/>
              <a:t>6/20/2026</a:t>
            </a:fld>
            <a:endParaRPr lang="en-US"/>
          </a:p>
        </p:txBody>
      </p:sp>
      <p:sp>
        <p:nvSpPr>
          <p:cNvPr id="6" name="Footer Placeholder 5">
            <a:extLst>
              <a:ext uri="{FF2B5EF4-FFF2-40B4-BE49-F238E27FC236}">
                <a16:creationId xmlns:a16="http://schemas.microsoft.com/office/drawing/2014/main" id="{D0A4F36E-F21C-05B6-54EB-3560CD2405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0E1E6-9491-9287-3FE3-FDF244109E38}"/>
              </a:ext>
            </a:extLst>
          </p:cNvPr>
          <p:cNvSpPr>
            <a:spLocks noGrp="1"/>
          </p:cNvSpPr>
          <p:nvPr>
            <p:ph type="sldNum" sz="quarter" idx="12"/>
          </p:nvPr>
        </p:nvSpPr>
        <p:spPr/>
        <p:txBody>
          <a:bodyPr/>
          <a:lstStyle/>
          <a:p>
            <a:fld id="{0DDD09FF-A83F-4D95-8B7D-C649A62E0AAD}" type="slidenum">
              <a:rPr lang="en-US" smtClean="0"/>
              <a:t>‹#›</a:t>
            </a:fld>
            <a:endParaRPr lang="en-US"/>
          </a:p>
        </p:txBody>
      </p:sp>
    </p:spTree>
    <p:extLst>
      <p:ext uri="{BB962C8B-B14F-4D97-AF65-F5344CB8AC3E}">
        <p14:creationId xmlns:p14="http://schemas.microsoft.com/office/powerpoint/2010/main" val="164657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0DF1-0220-B048-7FA1-DF2E66BBBF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8DE5B6-E4E1-9489-0DF3-179B4CF5A1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69C953-B0E4-9847-E4CA-3CD426615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89FEE-7DC8-3910-F719-30339D095F30}"/>
              </a:ext>
            </a:extLst>
          </p:cNvPr>
          <p:cNvSpPr>
            <a:spLocks noGrp="1"/>
          </p:cNvSpPr>
          <p:nvPr>
            <p:ph type="dt" sz="half" idx="10"/>
          </p:nvPr>
        </p:nvSpPr>
        <p:spPr/>
        <p:txBody>
          <a:bodyPr/>
          <a:lstStyle/>
          <a:p>
            <a:fld id="{A199B14A-2A3B-4EB8-AFAA-22031AF3D149}" type="datetimeFigureOut">
              <a:rPr lang="en-US" smtClean="0"/>
              <a:t>6/20/2026</a:t>
            </a:fld>
            <a:endParaRPr lang="en-US"/>
          </a:p>
        </p:txBody>
      </p:sp>
      <p:sp>
        <p:nvSpPr>
          <p:cNvPr id="6" name="Footer Placeholder 5">
            <a:extLst>
              <a:ext uri="{FF2B5EF4-FFF2-40B4-BE49-F238E27FC236}">
                <a16:creationId xmlns:a16="http://schemas.microsoft.com/office/drawing/2014/main" id="{9340EBAB-939D-17BB-7B8C-719B0D4F2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C3435-051D-DD66-DA7F-9DBEDD22D9AE}"/>
              </a:ext>
            </a:extLst>
          </p:cNvPr>
          <p:cNvSpPr>
            <a:spLocks noGrp="1"/>
          </p:cNvSpPr>
          <p:nvPr>
            <p:ph type="sldNum" sz="quarter" idx="12"/>
          </p:nvPr>
        </p:nvSpPr>
        <p:spPr/>
        <p:txBody>
          <a:bodyPr/>
          <a:lstStyle/>
          <a:p>
            <a:fld id="{0DDD09FF-A83F-4D95-8B7D-C649A62E0AAD}" type="slidenum">
              <a:rPr lang="en-US" smtClean="0"/>
              <a:t>‹#›</a:t>
            </a:fld>
            <a:endParaRPr lang="en-US"/>
          </a:p>
        </p:txBody>
      </p:sp>
    </p:spTree>
    <p:extLst>
      <p:ext uri="{BB962C8B-B14F-4D97-AF65-F5344CB8AC3E}">
        <p14:creationId xmlns:p14="http://schemas.microsoft.com/office/powerpoint/2010/main" val="285208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CA0C85-5A2E-20B8-3A32-165ABD54F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B808AB-1B13-1FF0-4D96-74EB1769B4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79685-3A4C-3D6E-00DD-8543A29F36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99B14A-2A3B-4EB8-AFAA-22031AF3D149}" type="datetimeFigureOut">
              <a:rPr lang="en-US" smtClean="0"/>
              <a:t>6/20/2026</a:t>
            </a:fld>
            <a:endParaRPr lang="en-US"/>
          </a:p>
        </p:txBody>
      </p:sp>
      <p:sp>
        <p:nvSpPr>
          <p:cNvPr id="5" name="Footer Placeholder 4">
            <a:extLst>
              <a:ext uri="{FF2B5EF4-FFF2-40B4-BE49-F238E27FC236}">
                <a16:creationId xmlns:a16="http://schemas.microsoft.com/office/drawing/2014/main" id="{C0F975E6-8562-72CC-FC35-38434F1AF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397A5D2-1155-4C00-F5FF-B728B85B3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DD09FF-A83F-4D95-8B7D-C649A62E0AAD}" type="slidenum">
              <a:rPr lang="en-US" smtClean="0"/>
              <a:t>‹#›</a:t>
            </a:fld>
            <a:endParaRPr lang="en-US"/>
          </a:p>
        </p:txBody>
      </p:sp>
    </p:spTree>
    <p:extLst>
      <p:ext uri="{BB962C8B-B14F-4D97-AF65-F5344CB8AC3E}">
        <p14:creationId xmlns:p14="http://schemas.microsoft.com/office/powerpoint/2010/main" val="2217456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5C891B2-FC7F-C2FD-411B-97E85F21C890}"/>
              </a:ext>
            </a:extLst>
          </p:cNvPr>
          <p:cNvPicPr>
            <a:picLocks noChangeAspect="1"/>
          </p:cNvPicPr>
          <p:nvPr/>
        </p:nvPicPr>
        <p:blipFill>
          <a:blip r:embed="rId3"/>
          <a:srcRect l="2716" r="16841" b="1"/>
          <a:stretch>
            <a:fillRect/>
          </a:stretch>
        </p:blipFill>
        <p:spPr>
          <a:xfrm>
            <a:off x="20" y="-22"/>
            <a:ext cx="12191977" cy="6858022"/>
          </a:xfrm>
          <a:prstGeom prst="rect">
            <a:avLst/>
          </a:prstGeom>
        </p:spPr>
      </p:pic>
      <p:sp>
        <p:nvSpPr>
          <p:cNvPr id="21" name="Rectangle 2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73C4349-668B-7697-F8C2-E8ACEE810BB5}"/>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dirty="0">
                <a:solidFill>
                  <a:srgbClr val="FFFFFF"/>
                </a:solidFill>
                <a:latin typeface="Amasis MT Pro Black" panose="02040A04050005020304" pitchFamily="18" charset="0"/>
              </a:rPr>
              <a:t>WSC 2026: OUR COMMON WELFARE </a:t>
            </a:r>
          </a:p>
        </p:txBody>
      </p:sp>
      <p:sp>
        <p:nvSpPr>
          <p:cNvPr id="23" name="Rectangle 2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2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5B9CE10B-7217-4727-A3A7-5DF664DEB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260C866-CD4A-87D3-5302-D8F91CB4B425}"/>
              </a:ext>
            </a:extLst>
          </p:cNvPr>
          <p:cNvSpPr>
            <a:spLocks noGrp="1"/>
          </p:cNvSpPr>
          <p:nvPr>
            <p:ph type="title"/>
          </p:nvPr>
        </p:nvSpPr>
        <p:spPr>
          <a:xfrm>
            <a:off x="337497" y="679730"/>
            <a:ext cx="3124151" cy="4575557"/>
          </a:xfrm>
        </p:spPr>
        <p:txBody>
          <a:bodyPr vert="horz" lIns="91440" tIns="45720" rIns="91440" bIns="45720" rtlCol="0" anchor="b">
            <a:normAutofit/>
          </a:bodyPr>
          <a:lstStyle/>
          <a:p>
            <a:r>
              <a:rPr lang="en-US" sz="4600" dirty="0">
                <a:solidFill>
                  <a:schemeClr val="tx2">
                    <a:lumMod val="75000"/>
                    <a:lumOff val="25000"/>
                  </a:schemeClr>
                </a:solidFill>
              </a:rPr>
              <a:t>Honored, blessed and grateful to carry the conscience and voice of our region. </a:t>
            </a:r>
            <a:endParaRPr lang="en-US" sz="4600" kern="1200" dirty="0">
              <a:solidFill>
                <a:schemeClr val="tx2">
                  <a:lumMod val="75000"/>
                  <a:lumOff val="25000"/>
                </a:schemeClr>
              </a:solidFill>
              <a:latin typeface="+mj-lt"/>
              <a:ea typeface="+mj-ea"/>
              <a:cs typeface="+mj-cs"/>
            </a:endParaRPr>
          </a:p>
        </p:txBody>
      </p:sp>
      <p:grpSp>
        <p:nvGrpSpPr>
          <p:cNvPr id="53" name="Group 5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54" name="Straight Connector 5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002ABD-AE1D-ACEA-81A3-AAB6E9708F05}"/>
              </a:ext>
            </a:extLst>
          </p:cNvPr>
          <p:cNvPicPr>
            <a:picLocks noChangeAspect="1"/>
          </p:cNvPicPr>
          <p:nvPr/>
        </p:nvPicPr>
        <p:blipFill>
          <a:blip r:embed="rId3"/>
          <a:srcRect b="17196"/>
          <a:stretch>
            <a:fillRect/>
          </a:stretch>
        </p:blipFill>
        <p:spPr>
          <a:xfrm>
            <a:off x="4125081" y="972235"/>
            <a:ext cx="3383280" cy="5047735"/>
          </a:xfrm>
          <a:prstGeom prst="rect">
            <a:avLst/>
          </a:prstGeom>
        </p:spPr>
      </p:pic>
      <p:pic>
        <p:nvPicPr>
          <p:cNvPr id="8" name="Picture 7">
            <a:extLst>
              <a:ext uri="{FF2B5EF4-FFF2-40B4-BE49-F238E27FC236}">
                <a16:creationId xmlns:a16="http://schemas.microsoft.com/office/drawing/2014/main" id="{29163305-CCEB-A5A4-DA8A-E60CABB58F2F}"/>
              </a:ext>
            </a:extLst>
          </p:cNvPr>
          <p:cNvPicPr>
            <a:picLocks noChangeAspect="1"/>
          </p:cNvPicPr>
          <p:nvPr/>
        </p:nvPicPr>
        <p:blipFill>
          <a:blip r:embed="rId4"/>
          <a:srcRect t="7125" r="-3" b="-3"/>
          <a:stretch>
            <a:fillRect/>
          </a:stretch>
        </p:blipFill>
        <p:spPr>
          <a:xfrm>
            <a:off x="7812357" y="972235"/>
            <a:ext cx="3383280" cy="5047735"/>
          </a:xfrm>
          <a:prstGeom prst="rect">
            <a:avLst/>
          </a:prstGeom>
        </p:spPr>
      </p:pic>
    </p:spTree>
    <p:extLst>
      <p:ext uri="{BB962C8B-B14F-4D97-AF65-F5344CB8AC3E}">
        <p14:creationId xmlns:p14="http://schemas.microsoft.com/office/powerpoint/2010/main" val="165114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89D7D0-9670-15B4-7E8C-669980E967C3}"/>
              </a:ext>
            </a:extLst>
          </p:cNvPr>
          <p:cNvSpPr>
            <a:spLocks noGrp="1"/>
          </p:cNvSpPr>
          <p:nvPr>
            <p:ph type="title"/>
          </p:nvPr>
        </p:nvSpPr>
        <p:spPr>
          <a:xfrm>
            <a:off x="1195208" y="855406"/>
            <a:ext cx="3954935" cy="4492910"/>
          </a:xfrm>
        </p:spPr>
        <p:txBody>
          <a:bodyPr vert="horz" lIns="91440" tIns="45720" rIns="91440" bIns="45720" rtlCol="0" anchor="t">
            <a:normAutofit fontScale="90000"/>
          </a:bodyPr>
          <a:lstStyle/>
          <a:p>
            <a:r>
              <a:rPr lang="en-US" sz="3600" kern="1200" dirty="0">
                <a:solidFill>
                  <a:schemeClr val="tx2">
                    <a:lumMod val="75000"/>
                    <a:lumOff val="25000"/>
                  </a:schemeClr>
                </a:solidFill>
                <a:latin typeface="+mj-lt"/>
                <a:ea typeface="+mj-ea"/>
                <a:cs typeface="+mj-cs"/>
              </a:rPr>
              <a:t>Opening in with Serenity Prayer in over 35 languages. </a:t>
            </a:r>
            <a:br>
              <a:rPr lang="en-US" sz="3600" kern="1200" dirty="0">
                <a:solidFill>
                  <a:schemeClr val="tx2">
                    <a:lumMod val="75000"/>
                    <a:lumOff val="25000"/>
                  </a:schemeClr>
                </a:solidFill>
                <a:latin typeface="+mj-lt"/>
                <a:ea typeface="+mj-ea"/>
                <a:cs typeface="+mj-cs"/>
              </a:rPr>
            </a:br>
            <a:br>
              <a:rPr lang="en-US" sz="3600" dirty="0">
                <a:solidFill>
                  <a:schemeClr val="tx2">
                    <a:lumMod val="75000"/>
                    <a:lumOff val="25000"/>
                  </a:schemeClr>
                </a:solidFill>
              </a:rPr>
            </a:br>
            <a:r>
              <a:rPr lang="en-US" sz="3600" dirty="0">
                <a:solidFill>
                  <a:schemeClr val="tx2">
                    <a:lumMod val="75000"/>
                    <a:lumOff val="25000"/>
                  </a:schemeClr>
                </a:solidFill>
              </a:rPr>
              <a:t>FULL Schedule Sat – Sat </a:t>
            </a:r>
            <a:br>
              <a:rPr lang="en-US" sz="3600" dirty="0">
                <a:solidFill>
                  <a:schemeClr val="tx2">
                    <a:lumMod val="75000"/>
                    <a:lumOff val="25000"/>
                  </a:schemeClr>
                </a:solidFill>
              </a:rPr>
            </a:br>
            <a:r>
              <a:rPr lang="en-US" sz="3600" dirty="0">
                <a:solidFill>
                  <a:schemeClr val="tx2">
                    <a:lumMod val="75000"/>
                    <a:lumOff val="25000"/>
                  </a:schemeClr>
                </a:solidFill>
              </a:rPr>
              <a:t>POV from the risers. </a:t>
            </a:r>
            <a:br>
              <a:rPr lang="en-US" sz="3600" dirty="0">
                <a:solidFill>
                  <a:schemeClr val="tx2">
                    <a:lumMod val="75000"/>
                    <a:lumOff val="25000"/>
                  </a:schemeClr>
                </a:solidFill>
              </a:rPr>
            </a:br>
            <a:r>
              <a:rPr lang="en-US" sz="3600" dirty="0">
                <a:solidFill>
                  <a:schemeClr val="tx2">
                    <a:lumMod val="75000"/>
                    <a:lumOff val="25000"/>
                  </a:schemeClr>
                </a:solidFill>
              </a:rPr>
              <a:t>How the queue works</a:t>
            </a:r>
            <a:br>
              <a:rPr lang="en-US" sz="3600" dirty="0">
                <a:solidFill>
                  <a:schemeClr val="tx2">
                    <a:lumMod val="75000"/>
                    <a:lumOff val="25000"/>
                  </a:schemeClr>
                </a:solidFill>
              </a:rPr>
            </a:br>
            <a:br>
              <a:rPr lang="en-US" sz="3600" dirty="0">
                <a:solidFill>
                  <a:schemeClr val="tx2">
                    <a:lumMod val="75000"/>
                    <a:lumOff val="25000"/>
                  </a:schemeClr>
                </a:solidFill>
              </a:rPr>
            </a:br>
            <a:r>
              <a:rPr lang="en-US" sz="3600" dirty="0">
                <a:solidFill>
                  <a:schemeClr val="tx2">
                    <a:lumMod val="75000"/>
                    <a:lumOff val="25000"/>
                  </a:schemeClr>
                </a:solidFill>
              </a:rPr>
              <a:t>WSC by the numbers : 127 regions and 6 zones </a:t>
            </a:r>
            <a:br>
              <a:rPr lang="en-US" sz="2700" kern="1200" dirty="0">
                <a:solidFill>
                  <a:schemeClr val="tx1"/>
                </a:solidFill>
                <a:latin typeface="+mj-lt"/>
                <a:ea typeface="+mj-ea"/>
                <a:cs typeface="+mj-cs"/>
              </a:rPr>
            </a:br>
            <a:br>
              <a:rPr lang="en-US" sz="5400" kern="1200" dirty="0">
                <a:solidFill>
                  <a:schemeClr val="tx1"/>
                </a:solidFill>
                <a:latin typeface="+mj-lt"/>
                <a:ea typeface="+mj-ea"/>
                <a:cs typeface="+mj-cs"/>
              </a:rPr>
            </a:br>
            <a:br>
              <a:rPr lang="en-US"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FA07C4-4AC2-732A-6AC0-E5C7BC5BDE6C}"/>
              </a:ext>
            </a:extLst>
          </p:cNvPr>
          <p:cNvPicPr>
            <a:picLocks noChangeAspect="1"/>
          </p:cNvPicPr>
          <p:nvPr/>
        </p:nvPicPr>
        <p:blipFill>
          <a:blip r:embed="rId3"/>
          <a:stretch>
            <a:fillRect/>
          </a:stretch>
        </p:blipFill>
        <p:spPr>
          <a:xfrm>
            <a:off x="6417331" y="304800"/>
            <a:ext cx="4280338" cy="6104164"/>
          </a:xfrm>
          <a:prstGeom prst="rect">
            <a:avLst/>
          </a:prstGeom>
        </p:spPr>
      </p:pic>
    </p:spTree>
    <p:extLst>
      <p:ext uri="{BB962C8B-B14F-4D97-AF65-F5344CB8AC3E}">
        <p14:creationId xmlns:p14="http://schemas.microsoft.com/office/powerpoint/2010/main" val="250102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4A93D-D5EC-E82D-8733-C66F174DC5C4}"/>
              </a:ext>
            </a:extLst>
          </p:cNvPr>
          <p:cNvSpPr>
            <a:spLocks noGrp="1"/>
          </p:cNvSpPr>
          <p:nvPr>
            <p:ph type="title"/>
          </p:nvPr>
        </p:nvSpPr>
        <p:spPr>
          <a:xfrm>
            <a:off x="773999" y="639097"/>
            <a:ext cx="4505924" cy="4827638"/>
          </a:xfrm>
        </p:spPr>
        <p:txBody>
          <a:bodyPr vert="horz" lIns="91440" tIns="45720" rIns="91440" bIns="45720" rtlCol="0" anchor="t">
            <a:normAutofit fontScale="90000"/>
          </a:bodyPr>
          <a:lstStyle/>
          <a:p>
            <a:r>
              <a:rPr lang="en-US" sz="3100" dirty="0">
                <a:solidFill>
                  <a:schemeClr val="tx2">
                    <a:lumMod val="75000"/>
                    <a:lumOff val="25000"/>
                  </a:schemeClr>
                </a:solidFill>
              </a:rPr>
              <a:t>Breakout sessions were the best!  </a:t>
            </a:r>
            <a:br>
              <a:rPr lang="en-US" sz="3100" dirty="0">
                <a:solidFill>
                  <a:schemeClr val="tx2">
                    <a:lumMod val="75000"/>
                    <a:lumOff val="25000"/>
                  </a:schemeClr>
                </a:solidFill>
              </a:rPr>
            </a:br>
            <a:br>
              <a:rPr lang="en-US" sz="3100" dirty="0">
                <a:solidFill>
                  <a:schemeClr val="tx2">
                    <a:lumMod val="75000"/>
                    <a:lumOff val="25000"/>
                  </a:schemeClr>
                </a:solidFill>
              </a:rPr>
            </a:br>
            <a:r>
              <a:rPr lang="en-US" sz="3100" dirty="0">
                <a:solidFill>
                  <a:schemeClr val="tx2">
                    <a:lumMod val="75000"/>
                    <a:lumOff val="25000"/>
                  </a:schemeClr>
                </a:solidFill>
              </a:rPr>
              <a:t>Strategic planning</a:t>
            </a:r>
            <a:br>
              <a:rPr lang="en-US" sz="3100" dirty="0">
                <a:solidFill>
                  <a:schemeClr val="tx2">
                    <a:lumMod val="75000"/>
                    <a:lumOff val="25000"/>
                  </a:schemeClr>
                </a:solidFill>
              </a:rPr>
            </a:br>
            <a:r>
              <a:rPr lang="en-US" sz="3100" dirty="0">
                <a:solidFill>
                  <a:schemeClr val="tx2">
                    <a:lumMod val="75000"/>
                    <a:lumOff val="25000"/>
                  </a:schemeClr>
                </a:solidFill>
              </a:rPr>
              <a:t>collaboration</a:t>
            </a:r>
            <a:br>
              <a:rPr lang="en-US" sz="3100" dirty="0">
                <a:solidFill>
                  <a:schemeClr val="tx2">
                    <a:lumMod val="75000"/>
                    <a:lumOff val="25000"/>
                  </a:schemeClr>
                </a:solidFill>
              </a:rPr>
            </a:br>
            <a:r>
              <a:rPr lang="en-US" sz="3100" dirty="0">
                <a:solidFill>
                  <a:schemeClr val="tx2">
                    <a:lumMod val="75000"/>
                    <a:lumOff val="25000"/>
                  </a:schemeClr>
                </a:solidFill>
              </a:rPr>
              <a:t>prioritizing needs/goals</a:t>
            </a:r>
            <a:br>
              <a:rPr lang="en-US" sz="3100" dirty="0">
                <a:solidFill>
                  <a:schemeClr val="tx2">
                    <a:lumMod val="75000"/>
                    <a:lumOff val="25000"/>
                  </a:schemeClr>
                </a:solidFill>
              </a:rPr>
            </a:br>
            <a:br>
              <a:rPr lang="en-US" sz="3100" dirty="0">
                <a:solidFill>
                  <a:schemeClr val="tx2">
                    <a:lumMod val="75000"/>
                    <a:lumOff val="25000"/>
                  </a:schemeClr>
                </a:solidFill>
              </a:rPr>
            </a:br>
            <a:r>
              <a:rPr lang="en-US" sz="3100" dirty="0">
                <a:solidFill>
                  <a:schemeClr val="tx2">
                    <a:lumMod val="75000"/>
                    <a:lumOff val="25000"/>
                  </a:schemeClr>
                </a:solidFill>
              </a:rPr>
              <a:t>We all have similar opportunities and challenges</a:t>
            </a:r>
            <a:br>
              <a:rPr lang="en-US" sz="3100" dirty="0">
                <a:solidFill>
                  <a:schemeClr val="tx2">
                    <a:lumMod val="75000"/>
                    <a:lumOff val="25000"/>
                  </a:schemeClr>
                </a:solidFill>
              </a:rPr>
            </a:br>
            <a:br>
              <a:rPr lang="en-US" sz="3100" dirty="0">
                <a:solidFill>
                  <a:schemeClr val="tx2">
                    <a:lumMod val="75000"/>
                    <a:lumOff val="25000"/>
                  </a:schemeClr>
                </a:solidFill>
              </a:rPr>
            </a:br>
            <a:r>
              <a:rPr lang="en-US" sz="3100" dirty="0">
                <a:solidFill>
                  <a:schemeClr val="tx2">
                    <a:lumMod val="75000"/>
                    <a:lumOff val="25000"/>
                  </a:schemeClr>
                </a:solidFill>
              </a:rPr>
              <a:t>Shared ‘accomplishments’ and service wins </a:t>
            </a:r>
            <a:br>
              <a:rPr lang="en-US" sz="5400" dirty="0"/>
            </a:br>
            <a:endParaRPr lang="en-US" sz="5400" kern="1200" dirty="0">
              <a:solidFill>
                <a:schemeClr val="tx1"/>
              </a:solidFill>
              <a:latin typeface="+mj-lt"/>
              <a:ea typeface="+mj-ea"/>
              <a:cs typeface="+mj-cs"/>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7F5A84D-C310-2277-7E57-4F6B0BFE6E9C}"/>
              </a:ext>
            </a:extLst>
          </p:cNvPr>
          <p:cNvPicPr>
            <a:picLocks noChangeAspect="1"/>
          </p:cNvPicPr>
          <p:nvPr/>
        </p:nvPicPr>
        <p:blipFill>
          <a:blip r:embed="rId3"/>
          <a:stretch>
            <a:fillRect/>
          </a:stretch>
        </p:blipFill>
        <p:spPr>
          <a:xfrm>
            <a:off x="6263954" y="449036"/>
            <a:ext cx="4629571" cy="5861329"/>
          </a:xfrm>
          <a:prstGeom prst="rect">
            <a:avLst/>
          </a:prstGeom>
        </p:spPr>
      </p:pic>
    </p:spTree>
    <p:extLst>
      <p:ext uri="{BB962C8B-B14F-4D97-AF65-F5344CB8AC3E}">
        <p14:creationId xmlns:p14="http://schemas.microsoft.com/office/powerpoint/2010/main" val="337188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0C722-9E34-4A50-DD19-87EF3C4D0E97}"/>
              </a:ext>
            </a:extLst>
          </p:cNvPr>
          <p:cNvSpPr>
            <a:spLocks noGrp="1"/>
          </p:cNvSpPr>
          <p:nvPr>
            <p:ph type="title"/>
          </p:nvPr>
        </p:nvSpPr>
        <p:spPr>
          <a:xfrm>
            <a:off x="1187780" y="1111045"/>
            <a:ext cx="3962363" cy="4237271"/>
          </a:xfrm>
        </p:spPr>
        <p:txBody>
          <a:bodyPr vert="horz" lIns="91440" tIns="45720" rIns="91440" bIns="45720" rtlCol="0" anchor="t">
            <a:normAutofit fontScale="90000"/>
          </a:bodyPr>
          <a:lstStyle/>
          <a:p>
            <a:r>
              <a:rPr lang="en-US" sz="3100" kern="1200" dirty="0">
                <a:solidFill>
                  <a:schemeClr val="tx2">
                    <a:lumMod val="75000"/>
                    <a:lumOff val="25000"/>
                  </a:schemeClr>
                </a:solidFill>
                <a:latin typeface="+mj-lt"/>
                <a:ea typeface="+mj-ea"/>
                <a:cs typeface="+mj-cs"/>
              </a:rPr>
              <a:t>World Service Office, lunch and tour.</a:t>
            </a:r>
            <a:br>
              <a:rPr lang="en-US" sz="3100" kern="1200" dirty="0">
                <a:solidFill>
                  <a:schemeClr val="tx2">
                    <a:lumMod val="75000"/>
                    <a:lumOff val="25000"/>
                  </a:schemeClr>
                </a:solidFill>
                <a:latin typeface="+mj-lt"/>
                <a:ea typeface="+mj-ea"/>
                <a:cs typeface="+mj-cs"/>
              </a:rPr>
            </a:br>
            <a:br>
              <a:rPr lang="en-US" sz="3100" kern="1200" dirty="0">
                <a:solidFill>
                  <a:schemeClr val="tx2">
                    <a:lumMod val="75000"/>
                    <a:lumOff val="25000"/>
                  </a:schemeClr>
                </a:solidFill>
                <a:latin typeface="+mj-lt"/>
                <a:ea typeface="+mj-ea"/>
                <a:cs typeface="+mj-cs"/>
              </a:rPr>
            </a:br>
            <a:r>
              <a:rPr lang="en-US" sz="3100" kern="1200" dirty="0">
                <a:solidFill>
                  <a:schemeClr val="tx2">
                    <a:lumMod val="75000"/>
                    <a:lumOff val="25000"/>
                  </a:schemeClr>
                </a:solidFill>
                <a:latin typeface="+mj-lt"/>
                <a:ea typeface="+mj-ea"/>
                <a:cs typeface="+mj-cs"/>
              </a:rPr>
              <a:t>Jimmy K Logo </a:t>
            </a:r>
            <a:br>
              <a:rPr lang="en-US" sz="3100" kern="1200" dirty="0">
                <a:solidFill>
                  <a:schemeClr val="tx2">
                    <a:lumMod val="75000"/>
                    <a:lumOff val="25000"/>
                  </a:schemeClr>
                </a:solidFill>
                <a:latin typeface="+mj-lt"/>
                <a:ea typeface="+mj-ea"/>
                <a:cs typeface="+mj-cs"/>
              </a:rPr>
            </a:br>
            <a:r>
              <a:rPr lang="en-US" sz="3100" kern="1200" dirty="0">
                <a:solidFill>
                  <a:schemeClr val="tx2">
                    <a:lumMod val="75000"/>
                    <a:lumOff val="25000"/>
                  </a:schemeClr>
                </a:solidFill>
                <a:latin typeface="+mj-lt"/>
                <a:ea typeface="+mj-ea"/>
                <a:cs typeface="+mj-cs"/>
              </a:rPr>
              <a:t>H&amp;I room </a:t>
            </a:r>
            <a:br>
              <a:rPr lang="en-US" sz="3100" kern="1200" dirty="0">
                <a:solidFill>
                  <a:schemeClr val="tx2">
                    <a:lumMod val="75000"/>
                    <a:lumOff val="25000"/>
                  </a:schemeClr>
                </a:solidFill>
                <a:latin typeface="+mj-lt"/>
                <a:ea typeface="+mj-ea"/>
                <a:cs typeface="+mj-cs"/>
              </a:rPr>
            </a:br>
            <a:r>
              <a:rPr lang="en-US" sz="3100" kern="1200" dirty="0">
                <a:solidFill>
                  <a:schemeClr val="tx2">
                    <a:lumMod val="75000"/>
                    <a:lumOff val="25000"/>
                  </a:schemeClr>
                </a:solidFill>
                <a:latin typeface="+mj-lt"/>
                <a:ea typeface="+mj-ea"/>
                <a:cs typeface="+mj-cs"/>
              </a:rPr>
              <a:t>Tons of literature in tons of languages.  </a:t>
            </a:r>
            <a:br>
              <a:rPr lang="en-US" sz="3100" kern="1200" dirty="0">
                <a:solidFill>
                  <a:schemeClr val="tx2">
                    <a:lumMod val="75000"/>
                    <a:lumOff val="25000"/>
                  </a:schemeClr>
                </a:solidFill>
                <a:latin typeface="+mj-lt"/>
                <a:ea typeface="+mj-ea"/>
                <a:cs typeface="+mj-cs"/>
              </a:rPr>
            </a:br>
            <a:r>
              <a:rPr lang="en-US" sz="3100" kern="1200" dirty="0">
                <a:solidFill>
                  <a:schemeClr val="tx2">
                    <a:lumMod val="75000"/>
                    <a:lumOff val="25000"/>
                  </a:schemeClr>
                </a:solidFill>
                <a:latin typeface="+mj-lt"/>
                <a:ea typeface="+mj-ea"/>
                <a:cs typeface="+mj-cs"/>
              </a:rPr>
              <a:t>Loads of </a:t>
            </a:r>
            <a:r>
              <a:rPr lang="en-US" sz="3100" kern="1200" dirty="0" err="1">
                <a:solidFill>
                  <a:schemeClr val="tx2">
                    <a:lumMod val="75000"/>
                    <a:lumOff val="25000"/>
                  </a:schemeClr>
                </a:solidFill>
                <a:latin typeface="+mj-lt"/>
                <a:ea typeface="+mj-ea"/>
                <a:cs typeface="+mj-cs"/>
              </a:rPr>
              <a:t>keytags</a:t>
            </a:r>
            <a:r>
              <a:rPr lang="en-US" sz="3100" kern="1200" dirty="0">
                <a:solidFill>
                  <a:schemeClr val="tx2">
                    <a:lumMod val="75000"/>
                    <a:lumOff val="25000"/>
                  </a:schemeClr>
                </a:solidFill>
                <a:latin typeface="+mj-lt"/>
                <a:ea typeface="+mj-ea"/>
                <a:cs typeface="+mj-cs"/>
              </a:rPr>
              <a:t>, medallions and IPs</a:t>
            </a:r>
            <a:br>
              <a:rPr lang="en-US" sz="3100" kern="1200" dirty="0">
                <a:solidFill>
                  <a:schemeClr val="tx2">
                    <a:lumMod val="75000"/>
                    <a:lumOff val="25000"/>
                  </a:schemeClr>
                </a:solidFill>
                <a:latin typeface="+mj-lt"/>
                <a:ea typeface="+mj-ea"/>
                <a:cs typeface="+mj-cs"/>
              </a:rPr>
            </a:br>
            <a:r>
              <a:rPr lang="en-US" sz="3100" kern="1200" dirty="0">
                <a:solidFill>
                  <a:schemeClr val="tx2">
                    <a:lumMod val="75000"/>
                    <a:lumOff val="25000"/>
                  </a:schemeClr>
                </a:solidFill>
                <a:latin typeface="+mj-lt"/>
                <a:ea typeface="+mj-ea"/>
                <a:cs typeface="+mj-cs"/>
              </a:rPr>
              <a:t>Tons of historical documents and global memorabilia </a:t>
            </a:r>
            <a:br>
              <a:rPr lang="en-US" sz="3100" kern="1200" dirty="0">
                <a:solidFill>
                  <a:schemeClr val="tx1"/>
                </a:solidFill>
                <a:latin typeface="+mj-lt"/>
                <a:ea typeface="+mj-ea"/>
                <a:cs typeface="+mj-cs"/>
              </a:rPr>
            </a:br>
            <a:br>
              <a:rPr lang="en-US"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grpSp>
        <p:nvGrpSpPr>
          <p:cNvPr id="22" name="Group 2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85BCE7-0A7F-EAD2-5AF4-8537C9959ACC}"/>
              </a:ext>
            </a:extLst>
          </p:cNvPr>
          <p:cNvPicPr>
            <a:picLocks noChangeAspect="1"/>
          </p:cNvPicPr>
          <p:nvPr/>
        </p:nvPicPr>
        <p:blipFill>
          <a:blip r:embed="rId3"/>
          <a:stretch>
            <a:fillRect/>
          </a:stretch>
        </p:blipFill>
        <p:spPr>
          <a:xfrm>
            <a:off x="7139574" y="666728"/>
            <a:ext cx="3101836" cy="5465791"/>
          </a:xfrm>
          <a:prstGeom prst="rect">
            <a:avLst/>
          </a:prstGeom>
        </p:spPr>
      </p:pic>
    </p:spTree>
    <p:extLst>
      <p:ext uri="{BB962C8B-B14F-4D97-AF65-F5344CB8AC3E}">
        <p14:creationId xmlns:p14="http://schemas.microsoft.com/office/powerpoint/2010/main" val="74382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CAA7A-E26F-9A48-3BCA-EA1AD90EE8C4}"/>
              </a:ext>
            </a:extLst>
          </p:cNvPr>
          <p:cNvSpPr>
            <a:spLocks noGrp="1"/>
          </p:cNvSpPr>
          <p:nvPr>
            <p:ph type="title"/>
          </p:nvPr>
        </p:nvSpPr>
        <p:spPr>
          <a:xfrm>
            <a:off x="1113810" y="1791192"/>
            <a:ext cx="4036334" cy="2387600"/>
          </a:xfrm>
        </p:spPr>
        <p:txBody>
          <a:bodyPr vert="horz" lIns="91440" tIns="45720" rIns="91440" bIns="45720" rtlCol="0" anchor="t">
            <a:normAutofit fontScale="90000"/>
          </a:bodyPr>
          <a:lstStyle/>
          <a:p>
            <a:r>
              <a:rPr lang="en-US" sz="5400" kern="1200" dirty="0">
                <a:solidFill>
                  <a:schemeClr val="tx2">
                    <a:lumMod val="75000"/>
                    <a:lumOff val="25000"/>
                  </a:schemeClr>
                </a:solidFill>
                <a:latin typeface="+mj-lt"/>
                <a:ea typeface="+mj-ea"/>
                <a:cs typeface="+mj-cs"/>
              </a:rPr>
              <a:t>This sums up NA “as such” and brought me to tears… </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D2AB1A5-6ACB-E4A5-5DE7-92C336CDE34A}"/>
              </a:ext>
            </a:extLst>
          </p:cNvPr>
          <p:cNvPicPr>
            <a:picLocks noChangeAspect="1"/>
          </p:cNvPicPr>
          <p:nvPr/>
        </p:nvPicPr>
        <p:blipFill>
          <a:blip r:embed="rId3"/>
          <a:stretch>
            <a:fillRect/>
          </a:stretch>
        </p:blipFill>
        <p:spPr>
          <a:xfrm>
            <a:off x="6417331" y="666728"/>
            <a:ext cx="4203777" cy="5465791"/>
          </a:xfrm>
          <a:prstGeom prst="rect">
            <a:avLst/>
          </a:prstGeom>
        </p:spPr>
      </p:pic>
    </p:spTree>
    <p:extLst>
      <p:ext uri="{BB962C8B-B14F-4D97-AF65-F5344CB8AC3E}">
        <p14:creationId xmlns:p14="http://schemas.microsoft.com/office/powerpoint/2010/main" val="173782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300</TotalTime>
  <Words>817</Words>
  <Application>Microsoft Office PowerPoint</Application>
  <PresentationFormat>Widescreen</PresentationFormat>
  <Paragraphs>20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Amasis MT Pro Black</vt:lpstr>
      <vt:lpstr>Aptos</vt:lpstr>
      <vt:lpstr>Aptos Display</vt:lpstr>
      <vt:lpstr>Arial</vt:lpstr>
      <vt:lpstr>Office Theme</vt:lpstr>
      <vt:lpstr>WSC 2026: OUR COMMON WELFARE </vt:lpstr>
      <vt:lpstr>Honored, blessed and grateful to carry the conscience and voice of our region. </vt:lpstr>
      <vt:lpstr>Opening in with Serenity Prayer in over 35 languages.   FULL Schedule Sat – Sat  POV from the risers.  How the queue works  WSC by the numbers : 127 regions and 6 zones    </vt:lpstr>
      <vt:lpstr>Breakout sessions were the best!    Strategic planning collaboration prioritizing needs/goals  We all have similar opportunities and challenges  Shared ‘accomplishments’ and service wins  </vt:lpstr>
      <vt:lpstr>World Service Office, lunch and tour.  Jimmy K Logo  H&amp;I room  Tons of literature in tons of languages.   Loads of keytags, medallions and IPs Tons of historical documents and global memorabilia   </vt:lpstr>
      <vt:lpstr>This sums up NA “as such” and brought me to tears…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Cindy Keefe</dc:creator>
  <cp:lastModifiedBy>Cindy Keefe</cp:lastModifiedBy>
  <cp:revision>2</cp:revision>
  <dcterms:created xsi:type="dcterms:W3CDTF">2026-06-20T10:37:46Z</dcterms:created>
  <dcterms:modified xsi:type="dcterms:W3CDTF">2026-06-20T17:10:06Z</dcterms:modified>
</cp:coreProperties>
</file>